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1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39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pic>
        <p:nvPicPr>
          <p:cNvPr id="40" name="Picture 2"/>
          <p:cNvPicPr/>
          <p:nvPr/>
        </p:nvPicPr>
        <p:blipFill>
          <a:blip r:embed="rId4"/>
          <a:stretch/>
        </p:blipFill>
        <p:spPr>
          <a:xfrm>
            <a:off x="35640" y="2327760"/>
            <a:ext cx="5346000" cy="369288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0" y="880920"/>
            <a:ext cx="9142920" cy="58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Приоритетный проект: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«Создание новой модели медицинской организации, оказывающей первичную медико-санитарную помощь, на территории Томской области»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	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							Сроки реализации: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							С 09.07.2018 г. по 09.12.2018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							Главный врач: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И.Ю.Новикова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											Куратор проекта: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Л.М. Канонеркер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ТОМСК-2018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36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799560" y="889560"/>
            <a:ext cx="7886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Профилактический осмотр детей 1 года жизни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3"/>
          <p:cNvPicPr/>
          <p:nvPr/>
        </p:nvPicPr>
        <p:blipFill>
          <a:blip r:embed="rId4"/>
          <a:stretch/>
        </p:blipFill>
        <p:spPr>
          <a:xfrm>
            <a:off x="1763640" y="1340640"/>
            <a:ext cx="5635800" cy="48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42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799560" y="889560"/>
            <a:ext cx="788616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Профилактический осмотр детей 1 года жизни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маршутный лист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4"/>
          <a:stretch/>
        </p:blipFill>
        <p:spPr>
          <a:xfrm>
            <a:off x="1259640" y="1772640"/>
            <a:ext cx="7128000" cy="45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48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pic>
        <p:nvPicPr>
          <p:cNvPr id="149" name="Picture 2"/>
          <p:cNvPicPr/>
          <p:nvPr/>
        </p:nvPicPr>
        <p:blipFill>
          <a:blip r:embed="rId4"/>
          <a:stretch/>
        </p:blipFill>
        <p:spPr>
          <a:xfrm>
            <a:off x="-36360" y="880920"/>
            <a:ext cx="9179280" cy="600372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3314520" y="836640"/>
            <a:ext cx="2395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54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3314520" y="836640"/>
            <a:ext cx="2395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4"/>
          <a:stretch/>
        </p:blipFill>
        <p:spPr>
          <a:xfrm>
            <a:off x="1619640" y="1351440"/>
            <a:ext cx="6336000" cy="47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60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3318480" y="836640"/>
            <a:ext cx="31374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 (до)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4"/>
          <a:stretch/>
        </p:blipFill>
        <p:spPr>
          <a:xfrm rot="5400000">
            <a:off x="998280" y="1887120"/>
            <a:ext cx="1881000" cy="1410480"/>
          </a:xfrm>
          <a:prstGeom prst="rect">
            <a:avLst/>
          </a:prstGeom>
          <a:ln>
            <a:noFill/>
          </a:ln>
        </p:spPr>
      </p:pic>
      <p:pic>
        <p:nvPicPr>
          <p:cNvPr id="163" name="Picture 3"/>
          <p:cNvPicPr/>
          <p:nvPr/>
        </p:nvPicPr>
        <p:blipFill>
          <a:blip r:embed="rId5"/>
          <a:stretch/>
        </p:blipFill>
        <p:spPr>
          <a:xfrm>
            <a:off x="3708000" y="1693800"/>
            <a:ext cx="1408680" cy="1878480"/>
          </a:xfrm>
          <a:prstGeom prst="rect">
            <a:avLst/>
          </a:prstGeom>
          <a:ln>
            <a:noFill/>
          </a:ln>
        </p:spPr>
      </p:pic>
      <p:pic>
        <p:nvPicPr>
          <p:cNvPr id="164" name="Picture 4"/>
          <p:cNvPicPr/>
          <p:nvPr/>
        </p:nvPicPr>
        <p:blipFill>
          <a:blip r:embed="rId6"/>
          <a:stretch/>
        </p:blipFill>
        <p:spPr>
          <a:xfrm>
            <a:off x="1938600" y="4365000"/>
            <a:ext cx="2159640" cy="1486800"/>
          </a:xfrm>
          <a:prstGeom prst="rect">
            <a:avLst/>
          </a:prstGeom>
          <a:ln>
            <a:noFill/>
          </a:ln>
        </p:spPr>
      </p:pic>
      <p:pic>
        <p:nvPicPr>
          <p:cNvPr id="165" name="Picture 5"/>
          <p:cNvPicPr/>
          <p:nvPr/>
        </p:nvPicPr>
        <p:blipFill>
          <a:blip r:embed="rId7"/>
          <a:stretch/>
        </p:blipFill>
        <p:spPr>
          <a:xfrm>
            <a:off x="6444360" y="1700640"/>
            <a:ext cx="1408680" cy="1878480"/>
          </a:xfrm>
          <a:prstGeom prst="rect">
            <a:avLst/>
          </a:prstGeom>
          <a:ln>
            <a:noFill/>
          </a:ln>
        </p:spPr>
      </p:pic>
      <p:pic>
        <p:nvPicPr>
          <p:cNvPr id="166" name="Picture 6"/>
          <p:cNvPicPr/>
          <p:nvPr/>
        </p:nvPicPr>
        <p:blipFill>
          <a:blip r:embed="rId8"/>
          <a:stretch/>
        </p:blipFill>
        <p:spPr>
          <a:xfrm>
            <a:off x="5117400" y="3933000"/>
            <a:ext cx="1546920" cy="206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70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3314520" y="836640"/>
            <a:ext cx="2395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224280" y="1556640"/>
            <a:ext cx="8190360" cy="26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Разработаны и внедрены речевые модули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сотрудников регистратуры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Рабочее пространство организовано по системе 5С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Внедрен контроль организации рабочего места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(проверочный стенд и «цепочка помощи»)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4"/>
          <a:stretch/>
        </p:blipFill>
        <p:spPr>
          <a:xfrm>
            <a:off x="3348000" y="4251240"/>
            <a:ext cx="2447640" cy="18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77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3321360" y="836640"/>
            <a:ext cx="37058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 (после)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7"/>
          <p:cNvPicPr/>
          <p:nvPr/>
        </p:nvPicPr>
        <p:blipFill>
          <a:blip r:embed="rId4"/>
          <a:stretch/>
        </p:blipFill>
        <p:spPr>
          <a:xfrm rot="5400000">
            <a:off x="881280" y="1863360"/>
            <a:ext cx="1878480" cy="1408680"/>
          </a:xfrm>
          <a:prstGeom prst="rect">
            <a:avLst/>
          </a:prstGeom>
          <a:ln>
            <a:noFill/>
          </a:ln>
        </p:spPr>
      </p:pic>
      <p:pic>
        <p:nvPicPr>
          <p:cNvPr id="180" name="Picture 3"/>
          <p:cNvPicPr/>
          <p:nvPr/>
        </p:nvPicPr>
        <p:blipFill>
          <a:blip r:embed="rId5"/>
          <a:stretch/>
        </p:blipFill>
        <p:spPr>
          <a:xfrm>
            <a:off x="2988000" y="1628640"/>
            <a:ext cx="1408680" cy="1878480"/>
          </a:xfrm>
          <a:prstGeom prst="rect">
            <a:avLst/>
          </a:prstGeom>
          <a:ln>
            <a:noFill/>
          </a:ln>
        </p:spPr>
      </p:pic>
      <p:pic>
        <p:nvPicPr>
          <p:cNvPr id="181" name="Picture 4"/>
          <p:cNvPicPr/>
          <p:nvPr/>
        </p:nvPicPr>
        <p:blipFill>
          <a:blip r:embed="rId6"/>
          <a:stretch/>
        </p:blipFill>
        <p:spPr>
          <a:xfrm>
            <a:off x="2048400" y="4077000"/>
            <a:ext cx="1878480" cy="1408680"/>
          </a:xfrm>
          <a:prstGeom prst="rect">
            <a:avLst/>
          </a:prstGeom>
          <a:ln>
            <a:noFill/>
          </a:ln>
        </p:spPr>
      </p:pic>
      <p:pic>
        <p:nvPicPr>
          <p:cNvPr id="182" name="Picture 5"/>
          <p:cNvPicPr/>
          <p:nvPr/>
        </p:nvPicPr>
        <p:blipFill>
          <a:blip r:embed="rId7"/>
          <a:stretch/>
        </p:blipFill>
        <p:spPr>
          <a:xfrm>
            <a:off x="5436000" y="1646280"/>
            <a:ext cx="1408680" cy="1878480"/>
          </a:xfrm>
          <a:prstGeom prst="rect">
            <a:avLst/>
          </a:prstGeom>
          <a:ln>
            <a:noFill/>
          </a:ln>
        </p:spPr>
      </p:pic>
      <p:pic>
        <p:nvPicPr>
          <p:cNvPr id="183" name="Picture 6"/>
          <p:cNvPicPr/>
          <p:nvPr/>
        </p:nvPicPr>
        <p:blipFill>
          <a:blip r:embed="rId8"/>
          <a:stretch/>
        </p:blipFill>
        <p:spPr>
          <a:xfrm>
            <a:off x="5148000" y="3933000"/>
            <a:ext cx="1408680" cy="187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-9720" y="3312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2397960" y="1268640"/>
            <a:ext cx="47084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Рисунок 3"/>
          <p:cNvPicPr/>
          <p:nvPr/>
        </p:nvPicPr>
        <p:blipFill>
          <a:blip r:embed="rId4"/>
          <a:stretch/>
        </p:blipFill>
        <p:spPr>
          <a:xfrm>
            <a:off x="2160000" y="2076120"/>
            <a:ext cx="5119200" cy="36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45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3372480" y="1196640"/>
            <a:ext cx="27594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Цели проекта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390600" y="1781640"/>
            <a:ext cx="8642880" cy="429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Оптимизация работы поликлиники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Сокращение времени пребывания пациента в учреждении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Сокращение протяженности маршрута движения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пациента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Разделение потоков пациентов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Увеличение времени потраченного врачом на пациента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5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Упрощение записи на прием к врачу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972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51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2700000" y="1440000"/>
            <a:ext cx="3023280" cy="2159280"/>
          </a:xfrm>
          <a:prstGeom prst="horizontalScroll">
            <a:avLst>
              <a:gd name="adj" fmla="val 27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4500000" y="3573360"/>
            <a:ext cx="3023640" cy="2231280"/>
          </a:xfrm>
          <a:prstGeom prst="horizontalScroll">
            <a:avLst>
              <a:gd name="adj" fmla="val 27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755640" y="3645000"/>
            <a:ext cx="2987640" cy="2159280"/>
          </a:xfrm>
          <a:prstGeom prst="horizontalScroll">
            <a:avLst>
              <a:gd name="adj" fmla="val 27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4562280" y="3640320"/>
            <a:ext cx="2961360" cy="2069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1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ПРИКАЗ главного врача ОГАУЗ «ДГБ№2» от 11.07.2018 г. № 188\1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 создании рабочей группы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 целях реализации приоритетного проекта  «Создание новой модели медицинской организации, оказывающей первичную медико-санитарную помощь, на территории Томской области» в поликлинике № 1,3,4,5 (отделение №1 и 2 )  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2771640" y="1627200"/>
            <a:ext cx="2915640" cy="15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1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Распоряжение ДЗТО от 06.07.2018    №606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 взаимодействии в рамках реализации приоритетного проекта «создание новой модели медицинской организации, оказывающей первичную медико-санитарную помощь, на территории Томской области»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755640" y="3803040"/>
            <a:ext cx="2961360" cy="15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ПРИКАЗ главного врача ОГАУЗ «ДГБ№2» от 11.07.2018 г. № 188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 реализации приоритетного проекта  «Создание новой модели медицинской организации, оказывающей первичную медико-санитарную помощь, на территории Томской области» в поликлинике № 1,3,4,5»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61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1"/>
          <p:cNvPicPr/>
          <p:nvPr/>
        </p:nvPicPr>
        <p:blipFill>
          <a:blip r:embed="rId4"/>
          <a:stretch/>
        </p:blipFill>
        <p:spPr>
          <a:xfrm>
            <a:off x="37440" y="2801160"/>
            <a:ext cx="1437480" cy="192348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4"/>
          <p:cNvPicPr/>
          <p:nvPr/>
        </p:nvPicPr>
        <p:blipFill>
          <a:blip r:embed="rId5"/>
          <a:stretch/>
        </p:blipFill>
        <p:spPr>
          <a:xfrm>
            <a:off x="1477440" y="3737160"/>
            <a:ext cx="1437480" cy="192348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2"/>
          <p:cNvPicPr/>
          <p:nvPr/>
        </p:nvPicPr>
        <p:blipFill>
          <a:blip r:embed="rId6"/>
          <a:stretch/>
        </p:blipFill>
        <p:spPr>
          <a:xfrm>
            <a:off x="1477440" y="1842840"/>
            <a:ext cx="1437480" cy="192348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5"/>
          <p:cNvPicPr/>
          <p:nvPr/>
        </p:nvPicPr>
        <p:blipFill>
          <a:blip r:embed="rId7"/>
          <a:stretch/>
        </p:blipFill>
        <p:spPr>
          <a:xfrm>
            <a:off x="2919600" y="1845000"/>
            <a:ext cx="1437480" cy="192348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3"/>
          <p:cNvPicPr/>
          <p:nvPr/>
        </p:nvPicPr>
        <p:blipFill>
          <a:blip r:embed="rId8"/>
          <a:stretch/>
        </p:blipFill>
        <p:spPr>
          <a:xfrm>
            <a:off x="4357800" y="1845000"/>
            <a:ext cx="1437480" cy="192348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"/>
          <p:cNvPicPr/>
          <p:nvPr/>
        </p:nvPicPr>
        <p:blipFill>
          <a:blip r:embed="rId9"/>
          <a:stretch/>
        </p:blipFill>
        <p:spPr>
          <a:xfrm>
            <a:off x="2917800" y="3737160"/>
            <a:ext cx="1437480" cy="192348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3004200" y="980640"/>
            <a:ext cx="32806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Участники проекта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Picture 7"/>
          <p:cNvPicPr/>
          <p:nvPr/>
        </p:nvPicPr>
        <p:blipFill>
          <a:blip r:embed="rId10"/>
          <a:stretch/>
        </p:blipFill>
        <p:spPr>
          <a:xfrm>
            <a:off x="4357800" y="3717000"/>
            <a:ext cx="1437480" cy="1942920"/>
          </a:xfrm>
          <a:prstGeom prst="rect">
            <a:avLst/>
          </a:prstGeom>
          <a:ln>
            <a:noFill/>
          </a:ln>
        </p:spPr>
      </p:pic>
      <p:graphicFrame>
        <p:nvGraphicFramePr>
          <p:cNvPr id="70" name="Table 4"/>
          <p:cNvGraphicFramePr/>
          <p:nvPr/>
        </p:nvGraphicFramePr>
        <p:xfrm>
          <a:off x="5790960" y="1845000"/>
          <a:ext cx="3245400" cy="3816000"/>
        </p:xfrm>
        <a:graphic>
          <a:graphicData uri="http://schemas.openxmlformats.org/drawingml/2006/table">
            <a:tbl>
              <a:tblPr/>
              <a:tblGrid>
                <a:gridCol w="3245400"/>
              </a:tblGrid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Бабанская Наталия Викторовна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Руководитель проекта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Чугреева Светлана Ивановна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Фаизова Анна Александровна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Афанасьева Татьяна Михайловна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Славиогло Лариса Викторовна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4504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Хохлова Ольга Владимировна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45760">
                <a:tc>
                  <a:txBody>
                    <a:bodyPr/>
                    <a:lstStyle/>
                    <a:p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Рода Дмитрий Сергеевич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Член рабочей группы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74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2486160" y="1052640"/>
            <a:ext cx="47314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Нормативное регулирование Проекта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уроне медицинской организации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2"/>
          <p:cNvPicPr/>
          <p:nvPr/>
        </p:nvPicPr>
        <p:blipFill>
          <a:blip r:embed="rId4"/>
          <a:stretch/>
        </p:blipFill>
        <p:spPr>
          <a:xfrm>
            <a:off x="5076000" y="3116160"/>
            <a:ext cx="3872880" cy="2904480"/>
          </a:xfrm>
          <a:prstGeom prst="rect">
            <a:avLst/>
          </a:prstGeom>
          <a:ln>
            <a:noFill/>
          </a:ln>
        </p:spPr>
      </p:pic>
      <p:pic>
        <p:nvPicPr>
          <p:cNvPr id="77" name="Picture 3"/>
          <p:cNvPicPr/>
          <p:nvPr/>
        </p:nvPicPr>
        <p:blipFill>
          <a:blip r:embed="rId5"/>
          <a:stretch/>
        </p:blipFill>
        <p:spPr>
          <a:xfrm>
            <a:off x="179640" y="1772640"/>
            <a:ext cx="3880080" cy="2909880"/>
          </a:xfrm>
          <a:prstGeom prst="rect">
            <a:avLst/>
          </a:prstGeom>
          <a:ln>
            <a:noFill/>
          </a:ln>
        </p:spPr>
      </p:pic>
      <p:sp>
        <p:nvSpPr>
          <p:cNvPr id="78" name="CustomShape 4"/>
          <p:cNvSpPr/>
          <p:nvPr/>
        </p:nvSpPr>
        <p:spPr>
          <a:xfrm>
            <a:off x="1127160" y="4797000"/>
            <a:ext cx="1890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Дорожная карта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5875920" y="2709000"/>
            <a:ext cx="2066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Тактический план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83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pic>
        <p:nvPicPr>
          <p:cNvPr id="84" name="Picture 2"/>
          <p:cNvPicPr/>
          <p:nvPr/>
        </p:nvPicPr>
        <p:blipFill>
          <a:blip r:embed="rId4"/>
          <a:stretch/>
        </p:blipFill>
        <p:spPr>
          <a:xfrm>
            <a:off x="1547640" y="1412640"/>
            <a:ext cx="6239880" cy="4679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3414960" y="847800"/>
            <a:ext cx="2674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Комната ОБЕЯ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-648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89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2016000" y="908640"/>
            <a:ext cx="5857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Направления реализации проекта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995936" y="1887120"/>
            <a:ext cx="4053240" cy="112788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91440" rIns="497880" bIns="91440" anchor="ctr"/>
          <a:lstStyle/>
          <a:p>
            <a:pPr algn="ctr">
              <a:lnSpc>
                <a:spcPct val="9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Процедурный кабинет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2262960" y="1887120"/>
            <a:ext cx="1127880" cy="11278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6"/>
          <p:cNvSpPr/>
          <p:nvPr/>
        </p:nvSpPr>
        <p:spPr>
          <a:xfrm rot="10800000">
            <a:off x="10934640" y="5609880"/>
            <a:ext cx="4053240" cy="112788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91440" rIns="497880" bIns="91440" anchor="ctr"/>
          <a:lstStyle/>
          <a:p>
            <a:pPr algn="ctr">
              <a:lnSpc>
                <a:spcPct val="9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Профилактический осмотр детей 1 года жизни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2262960" y="3353040"/>
            <a:ext cx="1127880" cy="1127880"/>
          </a:xfrm>
          <a:prstGeom prst="ellipse">
            <a:avLst/>
          </a:prstGeom>
          <a:blipFill>
            <a:blip r:embed="rId5"/>
            <a:stretch>
              <a:fillRect l="-38970" r="-38970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8"/>
          <p:cNvSpPr/>
          <p:nvPr/>
        </p:nvSpPr>
        <p:spPr>
          <a:xfrm rot="10800000">
            <a:off x="10934640" y="7075800"/>
            <a:ext cx="4053240" cy="112788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91440" rIns="497880" bIns="91440" anchor="ctr"/>
          <a:lstStyle/>
          <a:p>
            <a:pPr algn="ctr">
              <a:lnSpc>
                <a:spcPct val="9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Регистратура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2262960" y="4818600"/>
            <a:ext cx="1127880" cy="1127880"/>
          </a:xfrm>
          <a:prstGeom prst="ellipse">
            <a:avLst/>
          </a:prstGeom>
          <a:blipFill>
            <a:blip r:embed="rId6"/>
            <a:stretch>
              <a:fillRect t="-14965" b="-14965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00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2824560" y="847800"/>
            <a:ext cx="3855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Процедурный кабинет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4"/>
          <a:stretch/>
        </p:blipFill>
        <p:spPr>
          <a:xfrm>
            <a:off x="0" y="0"/>
            <a:ext cx="9143280" cy="6856920"/>
          </a:xfrm>
          <a:prstGeom prst="rect">
            <a:avLst/>
          </a:prstGeom>
          <a:ln>
            <a:noFill/>
          </a:ln>
        </p:spPr>
      </p:pic>
      <p:pic>
        <p:nvPicPr>
          <p:cNvPr id="103" name="Picture 3"/>
          <p:cNvPicPr/>
          <p:nvPr/>
        </p:nvPicPr>
        <p:blipFill>
          <a:blip r:embed="rId5"/>
          <a:stretch/>
        </p:blipFill>
        <p:spPr>
          <a:xfrm>
            <a:off x="395640" y="3213000"/>
            <a:ext cx="1022040" cy="1362600"/>
          </a:xfrm>
          <a:prstGeom prst="rect">
            <a:avLst/>
          </a:prstGeom>
          <a:ln>
            <a:noFill/>
          </a:ln>
        </p:spPr>
      </p:pic>
      <p:pic>
        <p:nvPicPr>
          <p:cNvPr id="104" name="Picture 4"/>
          <p:cNvPicPr/>
          <p:nvPr/>
        </p:nvPicPr>
        <p:blipFill>
          <a:blip r:embed="rId6"/>
          <a:stretch/>
        </p:blipFill>
        <p:spPr>
          <a:xfrm>
            <a:off x="1619640" y="3226320"/>
            <a:ext cx="1367280" cy="1349280"/>
          </a:xfrm>
          <a:prstGeom prst="rect">
            <a:avLst/>
          </a:prstGeom>
          <a:ln>
            <a:noFill/>
          </a:ln>
        </p:spPr>
      </p:pic>
      <p:pic>
        <p:nvPicPr>
          <p:cNvPr id="105" name="Picture 5"/>
          <p:cNvPicPr/>
          <p:nvPr/>
        </p:nvPicPr>
        <p:blipFill>
          <a:blip r:embed="rId7"/>
          <a:stretch/>
        </p:blipFill>
        <p:spPr>
          <a:xfrm>
            <a:off x="3308040" y="3226320"/>
            <a:ext cx="1011960" cy="1349280"/>
          </a:xfrm>
          <a:prstGeom prst="rect">
            <a:avLst/>
          </a:prstGeom>
          <a:ln>
            <a:noFill/>
          </a:ln>
        </p:spPr>
      </p:pic>
      <p:sp>
        <p:nvSpPr>
          <p:cNvPr id="106" name="CustomShape 4"/>
          <p:cNvSpPr/>
          <p:nvPr/>
        </p:nvSpPr>
        <p:spPr>
          <a:xfrm>
            <a:off x="-3701520" y="2709000"/>
            <a:ext cx="9929160" cy="2519640"/>
          </a:xfrm>
          <a:prstGeom prst="arc">
            <a:avLst>
              <a:gd name="adj1" fmla="val 16200000"/>
              <a:gd name="adj2" fmla="val 5339397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5"/>
          <p:cNvSpPr/>
          <p:nvPr/>
        </p:nvSpPr>
        <p:spPr>
          <a:xfrm>
            <a:off x="1162440" y="228528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3009600" y="2349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4737600" y="26586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>
            <a:off x="5580000" y="35118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7-10 мин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3060000" y="4653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10"/>
          <p:cNvSpPr/>
          <p:nvPr/>
        </p:nvSpPr>
        <p:spPr>
          <a:xfrm>
            <a:off x="4737600" y="4293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1043640" y="4797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2"/>
          <p:cNvSpPr/>
          <p:nvPr/>
        </p:nvSpPr>
        <p:spPr>
          <a:xfrm>
            <a:off x="7545960" y="1135440"/>
            <a:ext cx="1489680" cy="996480"/>
          </a:xfrm>
          <a:prstGeom prst="irregularSeal1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Ожидание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20-30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2"/>
          <p:cNvSpPr/>
          <p:nvPr/>
        </p:nvSpPr>
        <p:spPr>
          <a:xfrm>
            <a:off x="-45251" y="519868"/>
            <a:ext cx="1489680" cy="99648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ВПП 30-43 мин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0070C0"/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1259640" y="116640"/>
            <a:ext cx="6985080" cy="7635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ОГАУЗ «Детская городская больница №2»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Поликлиника №3 (Смирнова, 31)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1619640" y="222840"/>
            <a:ext cx="637200" cy="551520"/>
          </a:xfrm>
          <a:prstGeom prst="rect">
            <a:avLst/>
          </a:prstGeom>
          <a:ln>
            <a:noFill/>
          </a:ln>
        </p:spPr>
      </p:pic>
      <p:pic>
        <p:nvPicPr>
          <p:cNvPr id="118" name="Picture 2"/>
          <p:cNvPicPr/>
          <p:nvPr/>
        </p:nvPicPr>
        <p:blipFill>
          <a:blip r:embed="rId3"/>
          <a:stretch/>
        </p:blipFill>
        <p:spPr>
          <a:xfrm>
            <a:off x="-9720" y="6093360"/>
            <a:ext cx="9152640" cy="76356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2824560" y="847800"/>
            <a:ext cx="3855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Процедурный кабинет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3"/>
          <p:cNvPicPr/>
          <p:nvPr/>
        </p:nvPicPr>
        <p:blipFill>
          <a:blip r:embed="rId4"/>
          <a:stretch/>
        </p:blipFill>
        <p:spPr>
          <a:xfrm>
            <a:off x="0" y="0"/>
            <a:ext cx="9209520" cy="6856920"/>
          </a:xfrm>
          <a:prstGeom prst="rect">
            <a:avLst/>
          </a:prstGeom>
          <a:ln>
            <a:noFill/>
          </a:ln>
        </p:spPr>
      </p:pic>
      <p:pic>
        <p:nvPicPr>
          <p:cNvPr id="121" name="Picture 4"/>
          <p:cNvPicPr/>
          <p:nvPr/>
        </p:nvPicPr>
        <p:blipFill>
          <a:blip r:embed="rId5"/>
          <a:stretch/>
        </p:blipFill>
        <p:spPr>
          <a:xfrm>
            <a:off x="3348000" y="3357000"/>
            <a:ext cx="1079280" cy="1439280"/>
          </a:xfrm>
          <a:prstGeom prst="rect">
            <a:avLst/>
          </a:prstGeom>
          <a:ln>
            <a:noFill/>
          </a:ln>
        </p:spPr>
      </p:pic>
      <p:pic>
        <p:nvPicPr>
          <p:cNvPr id="122" name="Picture 5"/>
          <p:cNvPicPr/>
          <p:nvPr/>
        </p:nvPicPr>
        <p:blipFill>
          <a:blip r:embed="rId6"/>
          <a:stretch/>
        </p:blipFill>
        <p:spPr>
          <a:xfrm>
            <a:off x="107640" y="3357000"/>
            <a:ext cx="1079280" cy="1439280"/>
          </a:xfrm>
          <a:prstGeom prst="rect">
            <a:avLst/>
          </a:prstGeom>
          <a:ln>
            <a:noFill/>
          </a:ln>
        </p:spPr>
      </p:pic>
      <p:pic>
        <p:nvPicPr>
          <p:cNvPr id="123" name="Picture 6"/>
          <p:cNvPicPr/>
          <p:nvPr/>
        </p:nvPicPr>
        <p:blipFill>
          <a:blip r:embed="rId7"/>
          <a:stretch/>
        </p:blipFill>
        <p:spPr>
          <a:xfrm>
            <a:off x="1446120" y="3357000"/>
            <a:ext cx="1612800" cy="143928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-3701520" y="2709000"/>
            <a:ext cx="9929160" cy="2519640"/>
          </a:xfrm>
          <a:prstGeom prst="arc">
            <a:avLst>
              <a:gd name="adj1" fmla="val 16200000"/>
              <a:gd name="adj2" fmla="val 5339397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1162440" y="228528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3009600" y="2349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4737600" y="26586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5580000" y="35118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7-10 мин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3060000" y="4653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4737600" y="4293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11"/>
          <p:cNvSpPr/>
          <p:nvPr/>
        </p:nvSpPr>
        <p:spPr>
          <a:xfrm>
            <a:off x="1043640" y="4797000"/>
            <a:ext cx="913680" cy="913680"/>
          </a:xfrm>
          <a:prstGeom prst="irregularSeal1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сек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2"/>
          <p:cNvSpPr/>
          <p:nvPr/>
        </p:nvSpPr>
        <p:spPr>
          <a:xfrm>
            <a:off x="7545960" y="1135440"/>
            <a:ext cx="1489680" cy="996480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Ожидание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2"/>
          <p:cNvSpPr/>
          <p:nvPr/>
        </p:nvSpPr>
        <p:spPr>
          <a:xfrm>
            <a:off x="10800" y="519868"/>
            <a:ext cx="1489680" cy="996480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ВПП 12-16 мин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540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Администратор</dc:creator>
  <dc:description/>
  <cp:lastModifiedBy>Администратор</cp:lastModifiedBy>
  <cp:revision>32</cp:revision>
  <dcterms:created xsi:type="dcterms:W3CDTF">2018-10-22T05:58:19Z</dcterms:created>
  <dcterms:modified xsi:type="dcterms:W3CDTF">2018-10-24T07:37:27Z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